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6576000" cy="27432000"/>
  <p:notesSz cx="9296400" cy="7010400"/>
  <p:defaultTextStyle>
    <a:defPPr>
      <a:defRPr lang="en-US"/>
    </a:defPPr>
    <a:lvl1pPr marL="0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42304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84604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26908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69208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711512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53812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96116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38416" algn="l" defTabSz="42846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Freedman" initials="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C9E"/>
    <a:srgbClr val="F3FF97"/>
    <a:srgbClr val="FFFF99"/>
    <a:srgbClr val="FFFF00"/>
    <a:srgbClr val="FDFEDA"/>
    <a:srgbClr val="FFC000"/>
    <a:srgbClr val="00316C"/>
    <a:srgbClr val="002664"/>
    <a:srgbClr val="00A0DF"/>
    <a:srgbClr val="BED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992" autoAdjust="0"/>
  </p:normalViewPr>
  <p:slideViewPr>
    <p:cSldViewPr snapToGrid="0">
      <p:cViewPr>
        <p:scale>
          <a:sx n="100" d="100"/>
          <a:sy n="100" d="100"/>
        </p:scale>
        <p:origin x="7608" y="6984"/>
      </p:cViewPr>
      <p:guideLst>
        <p:guide orient="horz" pos="8640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Communication Directly with Families/Support Systems without Students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Communicate Directly with Families/Support Systems without Students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General Program Information</c:v>
                </c:pt>
                <c:pt idx="1">
                  <c:v>Individual Student Progress</c:v>
                </c:pt>
                <c:pt idx="2">
                  <c:v>Finances</c:v>
                </c:pt>
                <c:pt idx="3">
                  <c:v>Transportation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7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72864"/>
        <c:axId val="49174400"/>
      </c:barChart>
      <c:catAx>
        <c:axId val="49172864"/>
        <c:scaling>
          <c:orientation val="minMax"/>
        </c:scaling>
        <c:delete val="0"/>
        <c:axPos val="b"/>
        <c:majorTickMark val="cross"/>
        <c:minorTickMark val="none"/>
        <c:tickLblPos val="nextTo"/>
        <c:crossAx val="49174400"/>
        <c:crosses val="autoZero"/>
        <c:auto val="1"/>
        <c:lblAlgn val="ctr"/>
        <c:lblOffset val="100"/>
        <c:noMultiLvlLbl val="0"/>
      </c:catAx>
      <c:valAx>
        <c:axId val="49174400"/>
        <c:scaling>
          <c:orientation val="minMax"/>
          <c:max val="1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172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Meetings Parents are Engaged in and How they are Invited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Parents Do Not Attend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Orientation</c:v>
                </c:pt>
                <c:pt idx="1">
                  <c:v>Advisement Meetings</c:v>
                </c:pt>
                <c:pt idx="2">
                  <c:v>Progress Meetings</c:v>
                </c:pt>
                <c:pt idx="3">
                  <c:v>Academic Concerns</c:v>
                </c:pt>
                <c:pt idx="4">
                  <c:v>Transition Meetings</c:v>
                </c:pt>
                <c:pt idx="5">
                  <c:v>Mentor Training Meetings</c:v>
                </c:pt>
                <c:pt idx="6">
                  <c:v>Program Planning Meetings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9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  <c:pt idx="5">
                  <c:v>15</c:v>
                </c:pt>
                <c:pt idx="6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Automatic Invite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Orientation</c:v>
                </c:pt>
                <c:pt idx="1">
                  <c:v>Advisement Meetings</c:v>
                </c:pt>
                <c:pt idx="2">
                  <c:v>Progress Meetings</c:v>
                </c:pt>
                <c:pt idx="3">
                  <c:v>Academic Concerns</c:v>
                </c:pt>
                <c:pt idx="4">
                  <c:v>Transition Meetings</c:v>
                </c:pt>
                <c:pt idx="5">
                  <c:v>Mentor Training Meetings</c:v>
                </c:pt>
                <c:pt idx="6">
                  <c:v>Program Planning Meetings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13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7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Students Told to Invite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Orientation</c:v>
                </c:pt>
                <c:pt idx="1">
                  <c:v>Advisement Meetings</c:v>
                </c:pt>
                <c:pt idx="2">
                  <c:v>Progress Meetings</c:v>
                </c:pt>
                <c:pt idx="3">
                  <c:v>Academic Concerns</c:v>
                </c:pt>
                <c:pt idx="4">
                  <c:v>Transition Meetings</c:v>
                </c:pt>
                <c:pt idx="5">
                  <c:v>Mentor Training Meetings</c:v>
                </c:pt>
                <c:pt idx="6">
                  <c:v>Program Planning Meetings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1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Students Choice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Orientation</c:v>
                </c:pt>
                <c:pt idx="1">
                  <c:v>Advisement Meetings</c:v>
                </c:pt>
                <c:pt idx="2">
                  <c:v>Progress Meetings</c:v>
                </c:pt>
                <c:pt idx="3">
                  <c:v>Academic Concerns</c:v>
                </c:pt>
                <c:pt idx="4">
                  <c:v>Transition Meetings</c:v>
                </c:pt>
                <c:pt idx="5">
                  <c:v>Mentor Training Meetings</c:v>
                </c:pt>
                <c:pt idx="6">
                  <c:v>Program Planning Meetings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13440"/>
        <c:axId val="49214976"/>
      </c:barChart>
      <c:catAx>
        <c:axId val="49213440"/>
        <c:scaling>
          <c:orientation val="minMax"/>
        </c:scaling>
        <c:delete val="0"/>
        <c:axPos val="b"/>
        <c:majorTickMark val="cross"/>
        <c:minorTickMark val="none"/>
        <c:tickLblPos val="nextTo"/>
        <c:crossAx val="49214976"/>
        <c:crosses val="autoZero"/>
        <c:auto val="1"/>
        <c:lblAlgn val="ctr"/>
        <c:lblOffset val="100"/>
        <c:noMultiLvlLbl val="0"/>
      </c:catAx>
      <c:valAx>
        <c:axId val="49214976"/>
        <c:scaling>
          <c:orientation val="minMax"/>
          <c:max val="18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921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595097004626998"/>
          <c:y val="0.28694105792778546"/>
          <c:w val="0.2521875911344415"/>
          <c:h val="0.2870303712035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Methods for Engaging Families and Types of Supports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Group Meetings</c:v>
                </c:pt>
                <c:pt idx="1">
                  <c:v>Newsletters</c:v>
                </c:pt>
                <c:pt idx="2">
                  <c:v>Group E-mails Families Only</c:v>
                </c:pt>
                <c:pt idx="3">
                  <c:v>Group E-mails Families and Students</c:v>
                </c:pt>
                <c:pt idx="4">
                  <c:v>Social Media Outreach</c:v>
                </c:pt>
                <c:pt idx="5">
                  <c:v>Program Website</c:v>
                </c:pt>
                <c:pt idx="6">
                  <c:v>University Web-Based Service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5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995840"/>
        <c:axId val="80997376"/>
      </c:barChart>
      <c:catAx>
        <c:axId val="80995840"/>
        <c:scaling>
          <c:orientation val="minMax"/>
        </c:scaling>
        <c:delete val="0"/>
        <c:axPos val="b"/>
        <c:majorTickMark val="cross"/>
        <c:minorTickMark val="none"/>
        <c:tickLblPos val="nextTo"/>
        <c:crossAx val="80997376"/>
        <c:crosses val="autoZero"/>
        <c:auto val="1"/>
        <c:lblAlgn val="ctr"/>
        <c:lblOffset val="100"/>
        <c:noMultiLvlLbl val="0"/>
      </c:catAx>
      <c:valAx>
        <c:axId val="80997376"/>
        <c:scaling>
          <c:orientation val="minMax"/>
          <c:max val="1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995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Effective Strategies for </a:t>
            </a:r>
            <a:r>
              <a:rPr lang="en-US" dirty="0"/>
              <a:t>Engaging Families/Support Systems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Strategies that Work Well for Engaging Families/Support Systems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Individual E-mail</c:v>
                </c:pt>
                <c:pt idx="1">
                  <c:v>Group E-mail</c:v>
                </c:pt>
                <c:pt idx="2">
                  <c:v>Phone Calls</c:v>
                </c:pt>
                <c:pt idx="3">
                  <c:v>Social Media</c:v>
                </c:pt>
                <c:pt idx="4">
                  <c:v>Mailed Letters</c:v>
                </c:pt>
                <c:pt idx="5">
                  <c:v>Fliers Sent with Students</c:v>
                </c:pt>
                <c:pt idx="6">
                  <c:v>In-person Communication</c:v>
                </c:pt>
                <c:pt idx="7">
                  <c:v>Team Meetings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9</c:v>
                </c:pt>
                <c:pt idx="2">
                  <c:v>13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14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203904"/>
        <c:axId val="120209792"/>
      </c:barChart>
      <c:catAx>
        <c:axId val="120203904"/>
        <c:scaling>
          <c:orientation val="minMax"/>
        </c:scaling>
        <c:delete val="0"/>
        <c:axPos val="b"/>
        <c:majorTickMark val="cross"/>
        <c:minorTickMark val="none"/>
        <c:tickLblPos val="nextTo"/>
        <c:crossAx val="120209792"/>
        <c:crosses val="autoZero"/>
        <c:auto val="1"/>
        <c:lblAlgn val="ctr"/>
        <c:lblOffset val="100"/>
        <c:noMultiLvlLbl val="0"/>
      </c:catAx>
      <c:valAx>
        <c:axId val="120209792"/>
        <c:scaling>
          <c:orientation val="minMax"/>
          <c:max val="1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203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Challenges </a:t>
            </a:r>
            <a:r>
              <a:rPr lang="en-US" baseline="0" dirty="0" smtClean="0"/>
              <a:t>to</a:t>
            </a:r>
            <a:r>
              <a:rPr lang="en-US" dirty="0" smtClean="0"/>
              <a:t> </a:t>
            </a:r>
            <a:r>
              <a:rPr lang="en-US" dirty="0"/>
              <a:t>Parent Engagement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0-25%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Difficulty Contacting</c:v>
                </c:pt>
                <c:pt idx="1">
                  <c:v>Busy With Other Obligations</c:v>
                </c:pt>
                <c:pt idx="2">
                  <c:v>Language</c:v>
                </c:pt>
                <c:pt idx="3">
                  <c:v>Finances</c:v>
                </c:pt>
                <c:pt idx="4">
                  <c:v>Location</c:v>
                </c:pt>
                <c:pt idx="5">
                  <c:v>Curriculum Opinion</c:v>
                </c:pt>
                <c:pt idx="6">
                  <c:v>Students' Performance Opinion</c:v>
                </c:pt>
                <c:pt idx="7">
                  <c:v>Opinion re: Parental Involvement</c:v>
                </c:pt>
                <c:pt idx="8">
                  <c:v>Amount of Communication Opinion</c:v>
                </c:pt>
                <c:pt idx="9">
                  <c:v>Value of Program Opinion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26-50%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Difficulty Contacting</c:v>
                </c:pt>
                <c:pt idx="1">
                  <c:v>Busy With Other Obligations</c:v>
                </c:pt>
                <c:pt idx="2">
                  <c:v>Language</c:v>
                </c:pt>
                <c:pt idx="3">
                  <c:v>Finances</c:v>
                </c:pt>
                <c:pt idx="4">
                  <c:v>Location</c:v>
                </c:pt>
                <c:pt idx="5">
                  <c:v>Curriculum Opinion</c:v>
                </c:pt>
                <c:pt idx="6">
                  <c:v>Students' Performance Opinion</c:v>
                </c:pt>
                <c:pt idx="7">
                  <c:v>Opinion re: Parental Involvement</c:v>
                </c:pt>
                <c:pt idx="8">
                  <c:v>Amount of Communication Opinion</c:v>
                </c:pt>
                <c:pt idx="9">
                  <c:v>Value of Program Opinion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51-75%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Difficulty Contacting</c:v>
                </c:pt>
                <c:pt idx="1">
                  <c:v>Busy With Other Obligations</c:v>
                </c:pt>
                <c:pt idx="2">
                  <c:v>Language</c:v>
                </c:pt>
                <c:pt idx="3">
                  <c:v>Finances</c:v>
                </c:pt>
                <c:pt idx="4">
                  <c:v>Location</c:v>
                </c:pt>
                <c:pt idx="5">
                  <c:v>Curriculum Opinion</c:v>
                </c:pt>
                <c:pt idx="6">
                  <c:v>Students' Performance Opinion</c:v>
                </c:pt>
                <c:pt idx="7">
                  <c:v>Opinion re: Parental Involvement</c:v>
                </c:pt>
                <c:pt idx="8">
                  <c:v>Amount of Communication Opinion</c:v>
                </c:pt>
                <c:pt idx="9">
                  <c:v>Value of Program Opinion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1">
                  <c:v>1</c:v>
                </c:pt>
                <c:pt idx="3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227328"/>
        <c:axId val="120228864"/>
      </c:barChart>
      <c:catAx>
        <c:axId val="120227328"/>
        <c:scaling>
          <c:orientation val="minMax"/>
        </c:scaling>
        <c:delete val="0"/>
        <c:axPos val="b"/>
        <c:majorTickMark val="cross"/>
        <c:minorTickMark val="none"/>
        <c:tickLblPos val="nextTo"/>
        <c:crossAx val="120228864"/>
        <c:crosses val="autoZero"/>
        <c:auto val="1"/>
        <c:lblAlgn val="ctr"/>
        <c:lblOffset val="100"/>
        <c:noMultiLvlLbl val="0"/>
      </c:catAx>
      <c:valAx>
        <c:axId val="120228864"/>
        <c:scaling>
          <c:orientation val="minMax"/>
          <c:max val="18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022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47533298233852"/>
          <c:y val="0.27537003960066092"/>
          <c:w val="6.5008365328454915E-2"/>
          <c:h val="0.107287580528870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25A54-62C2-4000-9651-D34F2B346F28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05F6A-BB33-4C74-9775-57C85E300F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4F980-A098-49F4-AFDE-D6AA16B71654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C561D-44EF-4234-9388-C8B60BE9F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42304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284604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426908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569208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711512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853812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4996116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7138416" algn="l" defTabSz="428460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C561D-44EF-4234-9388-C8B60BE9FD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10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2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8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26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1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9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62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62"/>
            <a:ext cx="240792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10"/>
            <a:ext cx="31089600" cy="5448300"/>
          </a:xfrm>
        </p:spPr>
        <p:txBody>
          <a:bodyPr anchor="t"/>
          <a:lstStyle>
            <a:lvl1pPr algn="l">
              <a:defRPr sz="18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42304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8460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2690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56920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7115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285381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499611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13841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10"/>
            <a:ext cx="16154400" cy="18103852"/>
          </a:xfrm>
        </p:spPr>
        <p:txBody>
          <a:bodyPr/>
          <a:lstStyle>
            <a:lvl1pPr>
              <a:defRPr sz="13200"/>
            </a:lvl1pPr>
            <a:lvl2pPr>
              <a:defRPr sz="11200"/>
            </a:lvl2pPr>
            <a:lvl3pPr>
              <a:defRPr sz="96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6400810"/>
            <a:ext cx="16154400" cy="18103852"/>
          </a:xfrm>
        </p:spPr>
        <p:txBody>
          <a:bodyPr/>
          <a:lstStyle>
            <a:lvl1pPr>
              <a:defRPr sz="13200"/>
            </a:lvl1pPr>
            <a:lvl2pPr>
              <a:defRPr sz="11200"/>
            </a:lvl2pPr>
            <a:lvl3pPr>
              <a:defRPr sz="96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4" indent="0">
              <a:buNone/>
              <a:defRPr sz="9600" b="1"/>
            </a:lvl2pPr>
            <a:lvl3pPr marL="4284604" indent="0">
              <a:buNone/>
              <a:defRPr sz="8400" b="1"/>
            </a:lvl3pPr>
            <a:lvl4pPr marL="6426908" indent="0">
              <a:buNone/>
              <a:defRPr sz="7600" b="1"/>
            </a:lvl4pPr>
            <a:lvl5pPr marL="8569208" indent="0">
              <a:buNone/>
              <a:defRPr sz="7600" b="1"/>
            </a:lvl5pPr>
            <a:lvl6pPr marL="10711512" indent="0">
              <a:buNone/>
              <a:defRPr sz="7600" b="1"/>
            </a:lvl6pPr>
            <a:lvl7pPr marL="12853812" indent="0">
              <a:buNone/>
              <a:defRPr sz="7600" b="1"/>
            </a:lvl7pPr>
            <a:lvl8pPr marL="14996116" indent="0">
              <a:buNone/>
              <a:defRPr sz="7600" b="1"/>
            </a:lvl8pPr>
            <a:lvl9pPr marL="17138416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10" y="6140452"/>
            <a:ext cx="16167100" cy="2559048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42304" indent="0">
              <a:buNone/>
              <a:defRPr sz="9600" b="1"/>
            </a:lvl2pPr>
            <a:lvl3pPr marL="4284604" indent="0">
              <a:buNone/>
              <a:defRPr sz="8400" b="1"/>
            </a:lvl3pPr>
            <a:lvl4pPr marL="6426908" indent="0">
              <a:buNone/>
              <a:defRPr sz="7600" b="1"/>
            </a:lvl4pPr>
            <a:lvl5pPr marL="8569208" indent="0">
              <a:buNone/>
              <a:defRPr sz="7600" b="1"/>
            </a:lvl5pPr>
            <a:lvl6pPr marL="10711512" indent="0">
              <a:buNone/>
              <a:defRPr sz="7600" b="1"/>
            </a:lvl6pPr>
            <a:lvl7pPr marL="12853812" indent="0">
              <a:buNone/>
              <a:defRPr sz="7600" b="1"/>
            </a:lvl7pPr>
            <a:lvl8pPr marL="14996116" indent="0">
              <a:buNone/>
              <a:defRPr sz="7600" b="1"/>
            </a:lvl8pPr>
            <a:lvl9pPr marL="17138416" indent="0">
              <a:buNone/>
              <a:defRPr sz="7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10" y="8699500"/>
            <a:ext cx="16167100" cy="158051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10" y="1092200"/>
            <a:ext cx="12033252" cy="464820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10"/>
            <a:ext cx="20447000" cy="23412452"/>
          </a:xfrm>
        </p:spPr>
        <p:txBody>
          <a:bodyPr/>
          <a:lstStyle>
            <a:lvl1pPr>
              <a:defRPr sz="15200"/>
            </a:lvl1pPr>
            <a:lvl2pPr>
              <a:defRPr sz="13200"/>
            </a:lvl2pPr>
            <a:lvl3pPr>
              <a:defRPr sz="112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10" y="5740410"/>
            <a:ext cx="12033252" cy="18764252"/>
          </a:xfrm>
        </p:spPr>
        <p:txBody>
          <a:bodyPr/>
          <a:lstStyle>
            <a:lvl1pPr marL="0" indent="0">
              <a:buNone/>
              <a:defRPr sz="6800"/>
            </a:lvl1pPr>
            <a:lvl2pPr marL="2142304" indent="0">
              <a:buNone/>
              <a:defRPr sz="5600"/>
            </a:lvl2pPr>
            <a:lvl3pPr marL="4284604" indent="0">
              <a:buNone/>
              <a:defRPr sz="4800"/>
            </a:lvl3pPr>
            <a:lvl4pPr marL="6426908" indent="0">
              <a:buNone/>
              <a:defRPr sz="4400"/>
            </a:lvl4pPr>
            <a:lvl5pPr marL="8569208" indent="0">
              <a:buNone/>
              <a:defRPr sz="4400"/>
            </a:lvl5pPr>
            <a:lvl6pPr marL="10711512" indent="0">
              <a:buNone/>
              <a:defRPr sz="4400"/>
            </a:lvl6pPr>
            <a:lvl7pPr marL="12853812" indent="0">
              <a:buNone/>
              <a:defRPr sz="4400"/>
            </a:lvl7pPr>
            <a:lvl8pPr marL="14996116" indent="0">
              <a:buNone/>
              <a:defRPr sz="4400"/>
            </a:lvl8pPr>
            <a:lvl9pPr marL="1713841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/>
          <a:lstStyle>
            <a:lvl1pPr marL="0" indent="0">
              <a:buNone/>
              <a:defRPr sz="15200"/>
            </a:lvl1pPr>
            <a:lvl2pPr marL="2142304" indent="0">
              <a:buNone/>
              <a:defRPr sz="13200"/>
            </a:lvl2pPr>
            <a:lvl3pPr marL="4284604" indent="0">
              <a:buNone/>
              <a:defRPr sz="11200"/>
            </a:lvl3pPr>
            <a:lvl4pPr marL="6426908" indent="0">
              <a:buNone/>
              <a:defRPr sz="9600"/>
            </a:lvl4pPr>
            <a:lvl5pPr marL="8569208" indent="0">
              <a:buNone/>
              <a:defRPr sz="9600"/>
            </a:lvl5pPr>
            <a:lvl6pPr marL="10711512" indent="0">
              <a:buNone/>
              <a:defRPr sz="9600"/>
            </a:lvl6pPr>
            <a:lvl7pPr marL="12853812" indent="0">
              <a:buNone/>
              <a:defRPr sz="9600"/>
            </a:lvl7pPr>
            <a:lvl8pPr marL="14996116" indent="0">
              <a:buNone/>
              <a:defRPr sz="9600"/>
            </a:lvl8pPr>
            <a:lvl9pPr marL="17138416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6800"/>
            </a:lvl1pPr>
            <a:lvl2pPr marL="2142304" indent="0">
              <a:buNone/>
              <a:defRPr sz="5600"/>
            </a:lvl2pPr>
            <a:lvl3pPr marL="4284604" indent="0">
              <a:buNone/>
              <a:defRPr sz="4800"/>
            </a:lvl3pPr>
            <a:lvl4pPr marL="6426908" indent="0">
              <a:buNone/>
              <a:defRPr sz="4400"/>
            </a:lvl4pPr>
            <a:lvl5pPr marL="8569208" indent="0">
              <a:buNone/>
              <a:defRPr sz="4400"/>
            </a:lvl5pPr>
            <a:lvl6pPr marL="10711512" indent="0">
              <a:buNone/>
              <a:defRPr sz="4400"/>
            </a:lvl6pPr>
            <a:lvl7pPr marL="12853812" indent="0">
              <a:buNone/>
              <a:defRPr sz="4400"/>
            </a:lvl7pPr>
            <a:lvl8pPr marL="14996116" indent="0">
              <a:buNone/>
              <a:defRPr sz="4400"/>
            </a:lvl8pPr>
            <a:lvl9pPr marL="1713841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  <a:prstGeom prst="rect">
            <a:avLst/>
          </a:prstGeom>
        </p:spPr>
        <p:txBody>
          <a:bodyPr vert="horz" lIns="428460" tIns="214232" rIns="428460" bIns="2142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400810"/>
            <a:ext cx="32918400" cy="18103852"/>
          </a:xfrm>
          <a:prstGeom prst="rect">
            <a:avLst/>
          </a:prstGeom>
        </p:spPr>
        <p:txBody>
          <a:bodyPr vert="horz" lIns="428460" tIns="214232" rIns="428460" bIns="2142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5425410"/>
            <a:ext cx="8534400" cy="1460500"/>
          </a:xfrm>
          <a:prstGeom prst="rect">
            <a:avLst/>
          </a:prstGeom>
        </p:spPr>
        <p:txBody>
          <a:bodyPr vert="horz" lIns="428460" tIns="214232" rIns="428460" bIns="214232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BE9D-FB28-4B4E-BF94-96C059DF488B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5425410"/>
            <a:ext cx="11582400" cy="1460500"/>
          </a:xfrm>
          <a:prstGeom prst="rect">
            <a:avLst/>
          </a:prstGeom>
        </p:spPr>
        <p:txBody>
          <a:bodyPr vert="horz" lIns="428460" tIns="214232" rIns="428460" bIns="214232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5425410"/>
            <a:ext cx="8534400" cy="1460500"/>
          </a:xfrm>
          <a:prstGeom prst="rect">
            <a:avLst/>
          </a:prstGeom>
        </p:spPr>
        <p:txBody>
          <a:bodyPr vert="horz" lIns="428460" tIns="214232" rIns="428460" bIns="214232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4F825-B09C-4C8B-8EC5-BF4C96690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84604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6728" indent="-1606728" algn="l" defTabSz="4284604" rtl="0" eaLnBrk="1" latinLnBrk="0" hangingPunct="1">
        <a:spcBef>
          <a:spcPct val="20000"/>
        </a:spcBef>
        <a:buFont typeface="Arial" pitchFamily="34" charset="0"/>
        <a:buChar char="•"/>
        <a:defRPr sz="15200" kern="1200">
          <a:solidFill>
            <a:schemeClr val="tx1"/>
          </a:solidFill>
          <a:latin typeface="+mn-lt"/>
          <a:ea typeface="+mn-ea"/>
          <a:cs typeface="+mn-cs"/>
        </a:defRPr>
      </a:lvl1pPr>
      <a:lvl2pPr marL="3481240" indent="-1338940" algn="l" defTabSz="4284604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55756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56" indent="-1071152" algn="l" defTabSz="4284604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640360" indent="-1071152" algn="l" defTabSz="4284604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1782660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3924964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067264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209568" indent="-1071152" algn="l" defTabSz="428460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423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84604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4269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69208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7115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853812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961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138416" algn="l" defTabSz="4284604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gi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Relationship Id="rId9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lowchart: Stored Data 52"/>
          <p:cNvSpPr/>
          <p:nvPr/>
        </p:nvSpPr>
        <p:spPr>
          <a:xfrm>
            <a:off x="317506" y="8068236"/>
            <a:ext cx="11620500" cy="18422472"/>
          </a:xfrm>
          <a:prstGeom prst="flowChartOnlineStorage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-962648" y="8068236"/>
            <a:ext cx="13107023" cy="18011360"/>
          </a:xfrm>
          <a:prstGeom prst="flowChartOnlineStorage">
            <a:avLst/>
          </a:prstGeom>
          <a:noFill/>
          <a:ln>
            <a:noFill/>
          </a:ln>
        </p:spPr>
        <p:txBody>
          <a:bodyPr wrap="square" lIns="0" tIns="0" rIns="0" bIns="0" rtlCol="0">
            <a:normAutofit/>
          </a:bodyPr>
          <a:lstStyle/>
          <a:p>
            <a:pPr lvl="0" algn="ctr">
              <a:lnSpc>
                <a:spcPct val="110000"/>
              </a:lnSpc>
            </a:pPr>
            <a:endParaRPr lang="en-US" sz="5600" b="1" dirty="0">
              <a:solidFill>
                <a:srgbClr val="003E8C"/>
              </a:solidFill>
              <a:latin typeface="Calibri" pitchFamily="34" charset="0"/>
              <a:cs typeface="Arial" pitchFamily="34" charset="0"/>
            </a:endParaRPr>
          </a:p>
          <a:p>
            <a:endParaRPr lang="en-US" sz="6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69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51" descr="email-hdr_origin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" y="433738"/>
            <a:ext cx="15091836" cy="2384532"/>
          </a:xfrm>
          <a:prstGeom prst="rect">
            <a:avLst/>
          </a:prstGeom>
          <a:solidFill>
            <a:srgbClr val="003E8C"/>
          </a:solidFill>
        </p:spPr>
      </p:pic>
      <p:cxnSp>
        <p:nvCxnSpPr>
          <p:cNvPr id="57" name="Straight Connector 56"/>
          <p:cNvCxnSpPr/>
          <p:nvPr/>
        </p:nvCxnSpPr>
        <p:spPr>
          <a:xfrm>
            <a:off x="531734" y="6813532"/>
            <a:ext cx="35115500" cy="0"/>
          </a:xfrm>
          <a:prstGeom prst="line">
            <a:avLst/>
          </a:prstGeom>
          <a:ln>
            <a:solidFill>
              <a:srgbClr val="0033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545924" y="433732"/>
            <a:ext cx="28888184" cy="966960"/>
          </a:xfrm>
          <a:prstGeom prst="rect">
            <a:avLst/>
          </a:prstGeom>
          <a:solidFill>
            <a:srgbClr val="002664"/>
          </a:solidFill>
          <a:ln>
            <a:solidFill>
              <a:srgbClr val="002D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51" name="Flowchart: Stored Data 50"/>
          <p:cNvSpPr/>
          <p:nvPr/>
        </p:nvSpPr>
        <p:spPr>
          <a:xfrm rot="10800000">
            <a:off x="24721532" y="8055420"/>
            <a:ext cx="11712576" cy="18422472"/>
          </a:xfrm>
          <a:prstGeom prst="flowChartOnlineStorage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1440" tIns="45720" rIns="91440" bIns="45720" rtlCol="0" anchor="t"/>
          <a:lstStyle/>
          <a:p>
            <a:pPr algn="ctr"/>
            <a:endParaRPr lang="en-US" sz="5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68791" y="26470341"/>
            <a:ext cx="7054992" cy="95410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3E8C"/>
                </a:solidFill>
              </a:rPr>
              <a:t>Contact Information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dirty="0" smtClean="0"/>
              <a:t>Brian Freedman brianf@udel.edu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10534" y="2465992"/>
            <a:ext cx="28905194" cy="230832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7200" b="1" dirty="0">
                <a:latin typeface="Arial" pitchFamily="34" charset="0"/>
                <a:cs typeface="Arial" pitchFamily="34" charset="0"/>
              </a:rPr>
              <a:t>Family Engagement among Postsecondary Education Programs for Students with Intellectual Disabilities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62109" y="5149116"/>
            <a:ext cx="13922402" cy="1446550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/>
            <a:r>
              <a:rPr lang="en-US" sz="5600" dirty="0" smtClean="0">
                <a:latin typeface="Arial" pitchFamily="34" charset="0"/>
                <a:cs typeface="Arial" pitchFamily="34" charset="0"/>
              </a:rPr>
              <a:t>Krista Jensen &amp; Brian Freedman</a:t>
            </a:r>
          </a:p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University of Delaware Center for Disabilities Studies &amp; School of Education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8006" y="8068237"/>
            <a:ext cx="12765146" cy="1800492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800" u="sng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3200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91736" y="8099384"/>
            <a:ext cx="9455639" cy="1723548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 sz="4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Surprisingly, several programs communicate   directly with families without students involvement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Others exclude families on potentially important meetings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Wide variability in types of engagement and communication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Most challenges seem to occur in the relative minority of families which may drive a “one bad apple” approach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Specific policies or descriptions of expectations from parents are not typically 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Recommendations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Creation of clearly articulated parent engagement policies and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Consideration of support for families pre-transition and during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Greater focusing on fostering independence and creating communication channels between students and parents while maintaining family support</a:t>
            </a:r>
          </a:p>
          <a:p>
            <a:endParaRPr lang="en-US" sz="4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Further discussion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Think College webinar on Family Engagement: November 24, 2014 3-4 PM 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Registration: www.thinkcollege.net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Eckes</a:t>
            </a:r>
            <a:r>
              <a:rPr lang="en-US" sz="2000" dirty="0" smtClean="0"/>
              <a:t>, S. &amp; Ochoa, T. (2005). Students with disabilities: Transitioning from high school to higher education. American Secondary Education, 33 (3), pp. 6-20.</a:t>
            </a:r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Leuchovius</a:t>
            </a:r>
            <a:r>
              <a:rPr lang="en-US" sz="2000" dirty="0"/>
              <a:t>, D &amp; </a:t>
            </a:r>
            <a:r>
              <a:rPr lang="en-US" sz="2000" dirty="0" smtClean="0"/>
              <a:t>Pleet-Odle</a:t>
            </a:r>
            <a:r>
              <a:rPr lang="en-US" sz="2000" dirty="0"/>
              <a:t>, A. </a:t>
            </a:r>
            <a:r>
              <a:rPr lang="en-US" sz="2000" dirty="0" smtClean="0"/>
              <a:t>(2014). Family Guideposts. Washington DC: National </a:t>
            </a:r>
            <a:r>
              <a:rPr lang="en-US" sz="2000" dirty="0"/>
              <a:t>Collaborative on Workforce and </a:t>
            </a:r>
            <a:r>
              <a:rPr lang="en-US" sz="2000" dirty="0" smtClean="0"/>
              <a:t>Disability, </a:t>
            </a:r>
            <a:r>
              <a:rPr lang="en-US" sz="2000" dirty="0"/>
              <a:t>funded by Office of Disability Employment Policy, US </a:t>
            </a:r>
            <a:r>
              <a:rPr lang="en-US" sz="2000" dirty="0" err="1"/>
              <a:t>Dept</a:t>
            </a:r>
            <a:r>
              <a:rPr lang="en-US" sz="2000" dirty="0"/>
              <a:t> of </a:t>
            </a:r>
            <a:r>
              <a:rPr lang="en-US" sz="2000" dirty="0" smtClean="0"/>
              <a:t>Labor. </a:t>
            </a:r>
            <a:endParaRPr lang="en-US" sz="2000" dirty="0"/>
          </a:p>
          <a:p>
            <a:r>
              <a:rPr lang="en-US" sz="2000" dirty="0" smtClean="0"/>
              <a:t>     </a:t>
            </a:r>
            <a:r>
              <a:rPr lang="en-US" sz="2000" dirty="0" err="1" smtClean="0"/>
              <a:t>Wandry</a:t>
            </a:r>
            <a:r>
              <a:rPr lang="en-US" sz="2000" dirty="0"/>
              <a:t>, D. &amp; Pleet, </a:t>
            </a:r>
            <a:r>
              <a:rPr lang="en-US" sz="2000" dirty="0" smtClean="0"/>
              <a:t>A. </a:t>
            </a:r>
            <a:r>
              <a:rPr lang="en-US" sz="2000" dirty="0"/>
              <a:t>(</a:t>
            </a:r>
            <a:r>
              <a:rPr lang="en-US" sz="2000" dirty="0" smtClean="0"/>
              <a:t>2012) </a:t>
            </a:r>
            <a:r>
              <a:rPr lang="en-US" sz="2000" dirty="0"/>
              <a:t>Family Involvement in Transition Planning. In </a:t>
            </a:r>
            <a:r>
              <a:rPr lang="en-US" sz="2000" dirty="0" err="1"/>
              <a:t>Weymeyer</a:t>
            </a:r>
            <a:r>
              <a:rPr lang="en-US" sz="2000" dirty="0"/>
              <a:t>, M. &amp; Webb, C. </a:t>
            </a:r>
            <a:r>
              <a:rPr lang="en-US" sz="2000" dirty="0" smtClean="0"/>
              <a:t>Handbook of Adolescent </a:t>
            </a:r>
            <a:r>
              <a:rPr lang="en-US" sz="2000" dirty="0"/>
              <a:t>Transition Education for Youth with </a:t>
            </a:r>
            <a:r>
              <a:rPr lang="en-US" sz="2000" dirty="0" smtClean="0"/>
              <a:t>Disabilities. New </a:t>
            </a:r>
            <a:r>
              <a:rPr lang="en-US" sz="2000" dirty="0"/>
              <a:t>York: </a:t>
            </a:r>
            <a:r>
              <a:rPr lang="en-US" sz="2000" dirty="0" smtClean="0"/>
              <a:t>Routledge (pp</a:t>
            </a:r>
            <a:r>
              <a:rPr lang="en-US" sz="2000" dirty="0"/>
              <a:t>. </a:t>
            </a:r>
            <a:r>
              <a:rPr lang="en-US" sz="2000" dirty="0" smtClean="0"/>
              <a:t>102-118</a:t>
            </a:r>
            <a:r>
              <a:rPr lang="en-US" sz="2000" dirty="0"/>
              <a:t>).</a:t>
            </a:r>
          </a:p>
          <a:p>
            <a:endParaRPr lang="en-US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5" descr="\\uno.oet.udel.edu\cds\Shared\PHOTO ARCHIVE\2011 Photos\CLSC\Orientation_5-24\Kuliszewski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699583"/>
            <a:ext cx="4665040" cy="349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7505" y="26429766"/>
            <a:ext cx="140722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Thanks to survey participants; funding for this research provided by US Department of Education Award #P407A100045-14 Transition Programs for Students with Intellectual Disabilities into Higher Education 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304172687"/>
              </p:ext>
            </p:extLst>
          </p:nvPr>
        </p:nvGraphicFramePr>
        <p:xfrm>
          <a:off x="11404605" y="9002411"/>
          <a:ext cx="6382573" cy="4370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460455344"/>
              </p:ext>
            </p:extLst>
          </p:nvPr>
        </p:nvGraphicFramePr>
        <p:xfrm>
          <a:off x="18625379" y="9002411"/>
          <a:ext cx="7391400" cy="4495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093112471"/>
              </p:ext>
            </p:extLst>
          </p:nvPr>
        </p:nvGraphicFramePr>
        <p:xfrm>
          <a:off x="10732168" y="14585320"/>
          <a:ext cx="7588411" cy="517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959146647"/>
              </p:ext>
            </p:extLst>
          </p:nvPr>
        </p:nvGraphicFramePr>
        <p:xfrm>
          <a:off x="18753965" y="14575151"/>
          <a:ext cx="7548899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6" name="Chart 25" title="Barriers to Parent Engagement"/>
          <p:cNvGraphicFramePr/>
          <p:nvPr>
            <p:extLst>
              <p:ext uri="{D42A27DB-BD31-4B8C-83A1-F6EECF244321}">
                <p14:modId xmlns:p14="http://schemas.microsoft.com/office/powerpoint/2010/main" val="317026339"/>
              </p:ext>
            </p:extLst>
          </p:nvPr>
        </p:nvGraphicFramePr>
        <p:xfrm>
          <a:off x="14254163" y="20525785"/>
          <a:ext cx="9274591" cy="642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463057" y="8129245"/>
            <a:ext cx="896681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Parent </a:t>
            </a:r>
            <a:r>
              <a:rPr lang="en-US" sz="48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Engagement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Families take on a critical advocacy role </a:t>
            </a: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early, </a:t>
            </a:r>
            <a:r>
              <a:rPr lang="en-US" sz="3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results in typically significant involvement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students </a:t>
            </a: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age, </a:t>
            </a:r>
            <a:r>
              <a:rPr lang="en-US" sz="3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parent </a:t>
            </a: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may be engaged less</a:t>
            </a:r>
            <a:endParaRPr lang="en-US" sz="3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Lack of preparation for parents on role changes in the transition to adulthood.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Colleges </a:t>
            </a:r>
            <a:r>
              <a:rPr lang="en-US" sz="3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typically have minimal engagement with  </a:t>
            </a: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parents/family members</a:t>
            </a:r>
            <a:endParaRPr lang="en-US" sz="3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Given the important role that family members play, college </a:t>
            </a:r>
            <a:r>
              <a:rPr lang="en-US" sz="3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programs for students with ID may need to consider </a:t>
            </a:r>
            <a:r>
              <a:rPr lang="en-US" sz="3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different models for parent involvement. </a:t>
            </a:r>
            <a:endParaRPr lang="en-US" sz="3000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34600" y="14054630"/>
            <a:ext cx="9086850" cy="12988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Method</a:t>
            </a:r>
            <a:endParaRPr lang="en-US" sz="4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u="sng" dirty="0" smtClean="0">
                <a:latin typeface="Arial" pitchFamily="34" charset="0"/>
                <a:cs typeface="Arial" pitchFamily="34" charset="0"/>
              </a:rPr>
              <a:t>Participants</a:t>
            </a:r>
            <a:endParaRPr lang="en-US" sz="3000" u="sng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Participants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were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directors and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administrators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from 19 TPSID programs.  Two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questionnaires were incomplete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were not included in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analyses, giving us a total of 17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responses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Sample includes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4-year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colleges/universities (n=15)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community colleges (n=2).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Program locations range from urban (n=10), suburban (n=6),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rural (n=1).  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Seven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are residential and 10 are non-residential.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u="sng" dirty="0" smtClean="0">
                <a:latin typeface="Arial" pitchFamily="34" charset="0"/>
                <a:cs typeface="Arial" pitchFamily="34" charset="0"/>
              </a:rPr>
              <a:t>Survey</a:t>
            </a:r>
            <a:endParaRPr lang="en-US" sz="3000" u="sng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The survey consisted of 19 questions of which 3 were open-ended.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Survey items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created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through discussions with TPSID Special Interest Group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members and the PACER Center.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Items asked about activities parents are included in, methods used to engage parents, and challenges to parent engagement that repeatedly appear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000" u="sng" dirty="0" smtClean="0">
                <a:latin typeface="Arial" pitchFamily="34" charset="0"/>
                <a:cs typeface="Arial" pitchFamily="34" charset="0"/>
              </a:rPr>
              <a:t>Analyses</a:t>
            </a:r>
            <a:endParaRPr lang="en-US" sz="3000" u="sng" dirty="0">
              <a:latin typeface="Arial" pitchFamily="34" charset="0"/>
              <a:cs typeface="Arial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Frequency counts of the number of participants responding to each item were performed.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13954</TotalTime>
  <Words>549</Words>
  <Application>Microsoft Office PowerPoint</Application>
  <PresentationFormat>Custom</PresentationFormat>
  <Paragraphs>94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konopka</dc:creator>
  <cp:lastModifiedBy>Krista Jensen</cp:lastModifiedBy>
  <cp:revision>326</cp:revision>
  <cp:lastPrinted>2012-11-30T16:24:41Z</cp:lastPrinted>
  <dcterms:created xsi:type="dcterms:W3CDTF">2010-10-08T12:45:09Z</dcterms:created>
  <dcterms:modified xsi:type="dcterms:W3CDTF">2014-11-05T17:27:40Z</dcterms:modified>
</cp:coreProperties>
</file>